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64" r:id="rId4"/>
    <p:sldId id="269" r:id="rId5"/>
    <p:sldId id="270" r:id="rId6"/>
    <p:sldId id="271" r:id="rId7"/>
    <p:sldId id="272" r:id="rId8"/>
    <p:sldId id="261" r:id="rId9"/>
  </p:sldIdLst>
  <p:sldSz cx="24384000" cy="13716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Title"/>
          <p:cNvSpPr txBox="1"/>
          <p:nvPr/>
        </p:nvSpPr>
        <p:spPr>
          <a:xfrm>
            <a:off x="8639034" y="3456879"/>
            <a:ext cx="13249726" cy="143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rPr lang="en-US" sz="8000" dirty="0"/>
              <a:t>E</a:t>
            </a:r>
            <a:r>
              <a:rPr lang="en-GB" sz="8000" dirty="0" err="1"/>
              <a:t>xplainomatic</a:t>
            </a:r>
            <a:endParaRPr sz="8000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B5F7F1AD-091E-A78D-EA18-A5D35E5F3BA8}"/>
              </a:ext>
            </a:extLst>
          </p:cNvPr>
          <p:cNvSpPr txBox="1"/>
          <p:nvPr/>
        </p:nvSpPr>
        <p:spPr>
          <a:xfrm>
            <a:off x="8732819" y="4888523"/>
            <a:ext cx="13249726" cy="122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endParaRPr sz="6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6"/>
          <p:cNvSpPr txBox="1"/>
          <p:nvPr/>
        </p:nvSpPr>
        <p:spPr>
          <a:xfrm>
            <a:off x="946024" y="577881"/>
            <a:ext cx="5018048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13F799A-987E-3028-8A65-E12BBF01549A}"/>
              </a:ext>
            </a:extLst>
          </p:cNvPr>
          <p:cNvSpPr txBox="1"/>
          <p:nvPr/>
        </p:nvSpPr>
        <p:spPr>
          <a:xfrm>
            <a:off x="946024" y="2316439"/>
            <a:ext cx="20709644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5500" b="1"/>
            </a:pPr>
            <a:r>
              <a:rPr lang="en-US" sz="4400" dirty="0"/>
              <a:t>Special Challenge: “Students' dropout and academic success prediction “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5500" b="1"/>
            </a:pPr>
            <a:r>
              <a:rPr lang="en-US" sz="4400" dirty="0"/>
              <a:t>By two participants with experience in the field of education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A541C-011A-E778-5A32-0F343BC8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358" y="4941969"/>
            <a:ext cx="11603806" cy="77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25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92179F8D-68E6-2D81-F855-A7A2FB2D0DBA}"/>
              </a:ext>
            </a:extLst>
          </p:cNvPr>
          <p:cNvSpPr txBox="1"/>
          <p:nvPr/>
        </p:nvSpPr>
        <p:spPr>
          <a:xfrm>
            <a:off x="16759452" y="358993"/>
            <a:ext cx="6665724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Solution Overview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119EDCA-13E5-0608-FE17-847A714BA46B}"/>
              </a:ext>
            </a:extLst>
          </p:cNvPr>
          <p:cNvSpPr txBox="1"/>
          <p:nvPr/>
        </p:nvSpPr>
        <p:spPr>
          <a:xfrm>
            <a:off x="6765915" y="4272049"/>
            <a:ext cx="16659261" cy="632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4000" dirty="0"/>
              <a:t>Developed a decision support system based on boosting learning algorithms.</a:t>
            </a:r>
          </a:p>
          <a:p>
            <a:pPr algn="just"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US" sz="4000" dirty="0"/>
              <a:t>  </a:t>
            </a:r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4000" dirty="0"/>
              <a:t>Use of explainable AI to ensure the transparency of our system and our alignment with the EU AI act.</a:t>
            </a:r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endParaRPr lang="en-US" sz="4000" dirty="0"/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4000" dirty="0"/>
              <a:t>We managed to achieve higher accuracy than the bibliography</a:t>
            </a:r>
          </a:p>
          <a:p>
            <a:pPr algn="just" defTabSz="825500">
              <a:lnSpc>
                <a:spcPct val="100000"/>
              </a:lnSpc>
              <a:spcBef>
                <a:spcPts val="0"/>
              </a:spcBef>
              <a:defRPr sz="5500" b="1"/>
            </a:pPr>
            <a:endParaRPr lang="en-US" sz="4000" dirty="0"/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1100" dirty="0"/>
              <a:t>.</a:t>
            </a:r>
            <a:endParaRPr lang="en-US" sz="4000" dirty="0"/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4000" dirty="0"/>
              <a:t>Not simply identify at-risk students, but also unlock actionable insights from our dataset features.</a:t>
            </a:r>
          </a:p>
        </p:txBody>
      </p:sp>
    </p:spTree>
    <p:extLst>
      <p:ext uri="{BB962C8B-B14F-4D97-AF65-F5344CB8AC3E}">
        <p14:creationId xmlns:p14="http://schemas.microsoft.com/office/powerpoint/2010/main" val="2958677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D8582-2135-B19A-CFDE-9AA3CA29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6">
            <a:extLst>
              <a:ext uri="{FF2B5EF4-FFF2-40B4-BE49-F238E27FC236}">
                <a16:creationId xmlns:a16="http://schemas.microsoft.com/office/drawing/2014/main" id="{9FA3AC64-EF23-BA0D-C363-981A4801F9DA}"/>
              </a:ext>
            </a:extLst>
          </p:cNvPr>
          <p:cNvSpPr txBox="1"/>
          <p:nvPr/>
        </p:nvSpPr>
        <p:spPr>
          <a:xfrm>
            <a:off x="946023" y="577881"/>
            <a:ext cx="6546597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Demo/Use Case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DF74A94-CCEE-DC92-5D5C-7E76944F5D71}"/>
              </a:ext>
            </a:extLst>
          </p:cNvPr>
          <p:cNvSpPr txBox="1"/>
          <p:nvPr/>
        </p:nvSpPr>
        <p:spPr>
          <a:xfrm>
            <a:off x="946024" y="3253141"/>
            <a:ext cx="213171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endParaRPr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724BF-FFA5-53A8-8189-B041618C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916" y="245327"/>
            <a:ext cx="12533971" cy="13046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B68E9-16A8-18A7-E68B-04B7B960629F}"/>
              </a:ext>
            </a:extLst>
          </p:cNvPr>
          <p:cNvSpPr txBox="1"/>
          <p:nvPr/>
        </p:nvSpPr>
        <p:spPr>
          <a:xfrm>
            <a:off x="721113" y="2267742"/>
            <a:ext cx="9179284" cy="2586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685800" marR="0" indent="-6858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C9668-834E-AA29-CAB9-1EC826D4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83" y="3253141"/>
            <a:ext cx="10713484" cy="71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39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5A8F6-CA51-FC99-369A-657D19AB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11940974-23C4-619D-9142-B3CD61861FAA}"/>
              </a:ext>
            </a:extLst>
          </p:cNvPr>
          <p:cNvSpPr txBox="1"/>
          <p:nvPr/>
        </p:nvSpPr>
        <p:spPr>
          <a:xfrm>
            <a:off x="16759452" y="358993"/>
            <a:ext cx="6665724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Results and Impact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A67897D-10CD-5A91-0C7E-0C7B04FCC953}"/>
              </a:ext>
            </a:extLst>
          </p:cNvPr>
          <p:cNvSpPr txBox="1"/>
          <p:nvPr/>
        </p:nvSpPr>
        <p:spPr>
          <a:xfrm>
            <a:off x="9166302" y="3425663"/>
            <a:ext cx="14258873" cy="677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5500" b="1"/>
            </a:pPr>
            <a:r>
              <a:rPr lang="en-US" sz="4000" dirty="0"/>
              <a:t>Help guide the decision strategy of stakeholders and improve KPIs</a:t>
            </a:r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5500" b="1"/>
            </a:pPr>
            <a:endParaRPr lang="en-US" sz="4000" dirty="0"/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5500" b="1"/>
            </a:pPr>
            <a:r>
              <a:rPr lang="en-US" sz="4000" dirty="0"/>
              <a:t>For instance, based on our system's results, we can see that dropout is mainly affected by performance metrics rather than their previous performance.</a:t>
            </a:r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5500" b="1"/>
            </a:pPr>
            <a:endParaRPr lang="en-US" sz="4000" dirty="0"/>
          </a:p>
          <a:p>
            <a:pPr marL="571500" indent="-571500" algn="just" defTabSz="825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5500" b="1"/>
            </a:pPr>
            <a:r>
              <a:rPr lang="en-US" sz="4000" dirty="0"/>
              <a:t>Lastly, important factors include the economic status of the student, i.e. if they have covered their tuition fees, or if they hold a scholarship and the economic status of the country.</a:t>
            </a:r>
            <a:endParaRPr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596BB-FF62-224F-B836-8075E7F9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8" y="1951054"/>
            <a:ext cx="8532310" cy="88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958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55206-6DC4-2630-6CEA-32473B11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6">
            <a:extLst>
              <a:ext uri="{FF2B5EF4-FFF2-40B4-BE49-F238E27FC236}">
                <a16:creationId xmlns:a16="http://schemas.microsoft.com/office/drawing/2014/main" id="{E73D2B1F-C197-BD26-90AE-1F33C443C7D9}"/>
              </a:ext>
            </a:extLst>
          </p:cNvPr>
          <p:cNvSpPr txBox="1"/>
          <p:nvPr/>
        </p:nvSpPr>
        <p:spPr>
          <a:xfrm>
            <a:off x="946023" y="577881"/>
            <a:ext cx="7638419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Future Enhancements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7448713-9CC6-73D1-04AE-68A25BA9DABE}"/>
              </a:ext>
            </a:extLst>
          </p:cNvPr>
          <p:cNvSpPr txBox="1"/>
          <p:nvPr/>
        </p:nvSpPr>
        <p:spPr>
          <a:xfrm>
            <a:off x="946024" y="3253141"/>
            <a:ext cx="16659261" cy="615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US" sz="4000" dirty="0"/>
              <a:t>Our solution is only the beginning. We envision a future where AI-powered student success tools continue to evolve and expand: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endParaRPr lang="en-US" sz="4000" dirty="0"/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GB" sz="4000" dirty="0"/>
              <a:t>Incorporating richer data sources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endParaRPr lang="en-US" sz="4000" dirty="0"/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GB" sz="4000" b="1" dirty="0"/>
              <a:t>Integration with learning platforms (MOOCs)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500" b="1"/>
            </a:pPr>
            <a:endParaRPr lang="en-GB" sz="4000" b="1" dirty="0"/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500" b="1"/>
            </a:pPr>
            <a:r>
              <a:rPr lang="en-US" sz="4000" dirty="0"/>
              <a:t>Ensure fairness and protect against any potential biases against marginalized groups of the classification system</a:t>
            </a:r>
            <a:br>
              <a:rPr lang="en-US" sz="4000" dirty="0"/>
            </a:b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5195327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F627F-5B74-6337-A850-2FF28B1F5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6DEEA4D-9BCD-339A-47A0-658ACC3C23B1}"/>
              </a:ext>
            </a:extLst>
          </p:cNvPr>
          <p:cNvSpPr txBox="1"/>
          <p:nvPr/>
        </p:nvSpPr>
        <p:spPr>
          <a:xfrm>
            <a:off x="16759452" y="358993"/>
            <a:ext cx="6665724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dirty="0"/>
              <a:t>The Team</a:t>
            </a:r>
            <a:endParaRPr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11B8A3A-18CD-EDED-BE89-1FFCBC2E79CF}"/>
              </a:ext>
            </a:extLst>
          </p:cNvPr>
          <p:cNvSpPr txBox="1"/>
          <p:nvPr/>
        </p:nvSpPr>
        <p:spPr>
          <a:xfrm>
            <a:off x="6765914" y="3425663"/>
            <a:ext cx="1665926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25500">
              <a:lnSpc>
                <a:spcPct val="100000"/>
              </a:lnSpc>
              <a:spcBef>
                <a:spcPts val="0"/>
              </a:spcBef>
              <a:defRPr sz="5500" b="1"/>
            </a:pPr>
            <a:r>
              <a:rPr lang="en-GB" sz="4000" dirty="0"/>
              <a:t>.  </a:t>
            </a:r>
            <a:endParaRPr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9A1F-B036-9BBA-CC02-0B66B1B84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45" y="2875836"/>
            <a:ext cx="5025480" cy="5007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4BFAE3-A00E-BE97-AB7B-D618C46DC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26" y="2645200"/>
            <a:ext cx="3866764" cy="5468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2964B-1AA3-8A48-C573-0DB788C90844}"/>
              </a:ext>
            </a:extLst>
          </p:cNvPr>
          <p:cNvSpPr txBox="1"/>
          <p:nvPr/>
        </p:nvSpPr>
        <p:spPr>
          <a:xfrm>
            <a:off x="7716645" y="8197261"/>
            <a:ext cx="5025480" cy="26740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Tsakoumis Dimitrios, PhD Candidate, UNIPI</a:t>
            </a:r>
            <a:endParaRPr kumimoji="0" lang="en-GB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B4E2C-E0C0-0FEA-1A7F-D239EFF18AB0}"/>
              </a:ext>
            </a:extLst>
          </p:cNvPr>
          <p:cNvSpPr txBox="1"/>
          <p:nvPr/>
        </p:nvSpPr>
        <p:spPr>
          <a:xfrm>
            <a:off x="17618926" y="8098212"/>
            <a:ext cx="4215162" cy="3338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Kalampalikis</a:t>
            </a:r>
            <a:r>
              <a:rPr lang="en-US" dirty="0"/>
              <a:t> Nektarios, Data Scientist, EY</a:t>
            </a:r>
            <a:endParaRPr kumimoji="0" lang="en-GB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356868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ank you"/>
          <p:cNvSpPr txBox="1"/>
          <p:nvPr/>
        </p:nvSpPr>
        <p:spPr>
          <a:xfrm>
            <a:off x="4036741" y="4970336"/>
            <a:ext cx="15906311" cy="2328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rPr sz="7200" dirty="0"/>
              <a:t>Thank you</a:t>
            </a:r>
            <a:r>
              <a:rPr lang="en-GB" sz="7200" dirty="0"/>
              <a:t> for your time and concentration.</a:t>
            </a:r>
            <a:endParaRPr sz="72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242</Words>
  <Application>Microsoft Office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Helvetica Neue</vt:lpstr>
      <vt:lpstr>Helvetica Neue Medium</vt:lpstr>
      <vt:lpstr>Wingdings</vt:lpstr>
      <vt:lpstr>20_BasicBlack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Vasiliki Chronaki</dc:creator>
  <cp:lastModifiedBy>ΤΣΑΚΟΥΜΗΣ ΔΗΜΗΤΡΙΟΣ</cp:lastModifiedBy>
  <cp:revision>20</cp:revision>
  <cp:lastPrinted>2024-02-02T12:08:50Z</cp:lastPrinted>
  <dcterms:modified xsi:type="dcterms:W3CDTF">2024-02-18T11:59:04Z</dcterms:modified>
</cp:coreProperties>
</file>